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15"/>
  </p:notesMasterIdLst>
  <p:sldIdLst>
    <p:sldId id="388" r:id="rId2"/>
    <p:sldId id="478" r:id="rId3"/>
    <p:sldId id="2008" r:id="rId4"/>
    <p:sldId id="2009" r:id="rId5"/>
    <p:sldId id="2013" r:id="rId6"/>
    <p:sldId id="2014" r:id="rId7"/>
    <p:sldId id="2015" r:id="rId8"/>
    <p:sldId id="2011" r:id="rId9"/>
    <p:sldId id="2010" r:id="rId10"/>
    <p:sldId id="2016" r:id="rId11"/>
    <p:sldId id="2006" r:id="rId12"/>
    <p:sldId id="2007" r:id="rId13"/>
    <p:sldId id="2012" r:id="rId14"/>
  </p:sldIdLst>
  <p:sldSz cx="12192000" cy="68580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-123" charset="0"/>
        <a:ea typeface="ＭＳ Ｐゴシック" pitchFamily="-123" charset="-128"/>
        <a:cs typeface="ＭＳ Ｐゴシック" pitchFamily="-123" charset="-128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-123" charset="0"/>
        <a:ea typeface="ＭＳ Ｐゴシック" pitchFamily="-123" charset="-128"/>
        <a:cs typeface="ＭＳ Ｐゴシック" pitchFamily="-123" charset="-128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-123" charset="0"/>
        <a:ea typeface="ＭＳ Ｐゴシック" pitchFamily="-123" charset="-128"/>
        <a:cs typeface="ＭＳ Ｐゴシック" pitchFamily="-123" charset="-128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-123" charset="0"/>
        <a:ea typeface="ＭＳ Ｐゴシック" pitchFamily="-123" charset="-128"/>
        <a:cs typeface="ＭＳ Ｐゴシック" pitchFamily="-123" charset="-128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-123" charset="0"/>
        <a:ea typeface="ＭＳ Ｐゴシック" pitchFamily="-123" charset="-128"/>
        <a:cs typeface="ＭＳ Ｐゴシック" pitchFamily="-123" charset="-128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pitchFamily="-123" charset="0"/>
        <a:ea typeface="ＭＳ Ｐゴシック" pitchFamily="-123" charset="-128"/>
        <a:cs typeface="ＭＳ Ｐゴシック" pitchFamily="-123" charset="-128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pitchFamily="-123" charset="0"/>
        <a:ea typeface="ＭＳ Ｐゴシック" pitchFamily="-123" charset="-128"/>
        <a:cs typeface="ＭＳ Ｐゴシック" pitchFamily="-123" charset="-128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pitchFamily="-123" charset="0"/>
        <a:ea typeface="ＭＳ Ｐゴシック" pitchFamily="-123" charset="-128"/>
        <a:cs typeface="ＭＳ Ｐゴシック" pitchFamily="-123" charset="-128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pitchFamily="-123" charset="0"/>
        <a:ea typeface="ＭＳ Ｐゴシック" pitchFamily="-123" charset="-128"/>
        <a:cs typeface="ＭＳ Ｐゴシック" pitchFamily="-123" charset="-128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630"/>
    <a:srgbClr val="669900"/>
    <a:srgbClr val="00CC00"/>
    <a:srgbClr val="0000FF"/>
    <a:srgbClr val="FFFFFF"/>
    <a:srgbClr val="CC6600"/>
    <a:srgbClr val="B8B8B8"/>
    <a:srgbClr val="9D0000"/>
    <a:srgbClr val="95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757" autoAdjust="0"/>
    <p:restoredTop sz="96327" autoAdjust="0"/>
  </p:normalViewPr>
  <p:slideViewPr>
    <p:cSldViewPr snapToGrid="0">
      <p:cViewPr varScale="1">
        <p:scale>
          <a:sx n="146" d="100"/>
          <a:sy n="146" d="100"/>
        </p:scale>
        <p:origin x="168" y="520"/>
      </p:cViewPr>
      <p:guideLst>
        <p:guide orient="horz" pos="2160"/>
        <p:guide pos="3840"/>
      </p:guideLst>
    </p:cSldViewPr>
  </p:slideViewPr>
  <p:outlineViewPr>
    <p:cViewPr>
      <p:scale>
        <a:sx n="100" d="100"/>
        <a:sy n="100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Arial" charset="0"/>
                <a:ea typeface="ＭＳ Ｐゴシック" pitchFamily="1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Arial" charset="0"/>
                <a:ea typeface="ＭＳ Ｐゴシック" pitchFamily="1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48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Arial" charset="0"/>
                <a:ea typeface="ＭＳ Ｐゴシック" pitchFamily="1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Arial" charset="0"/>
                <a:ea typeface="ＭＳ Ｐゴシック" pitchFamily="1" charset="-128"/>
                <a:cs typeface="+mn-cs"/>
              </a:defRPr>
            </a:lvl1pPr>
          </a:lstStyle>
          <a:p>
            <a:pPr>
              <a:defRPr/>
            </a:pPr>
            <a:fld id="{0EE26C0C-D63D-45AF-A471-A3D6BD5561E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" charset="-128"/>
        <a:cs typeface="ＭＳ Ｐゴシック" pitchFamily="-123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B204B1A-73D0-4DB5-9D5A-907DF0676C32}" type="slidenum">
              <a:rPr lang="en-US" smtClean="0">
                <a:latin typeface="Arial" pitchFamily="-123" charset="0"/>
                <a:ea typeface="ＭＳ Ｐゴシック" pitchFamily="-123" charset="-128"/>
                <a:cs typeface="ＭＳ Ｐゴシック" pitchFamily="-123" charset="-128"/>
              </a:rPr>
              <a:pPr/>
              <a:t>1</a:t>
            </a:fld>
            <a:endParaRPr lang="en-US">
              <a:latin typeface="Arial" pitchFamily="-123" charset="0"/>
              <a:ea typeface="ＭＳ Ｐゴシック" pitchFamily="-123" charset="-128"/>
              <a:cs typeface="ＭＳ Ｐゴシック" pitchFamily="-123" charset="-128"/>
            </a:endParaRPr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580812-A699-16D2-EF9C-2EBFF5FE60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EBB79524-34E0-E782-390C-62894E68B06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1CD31688-01F2-B207-5892-CB0E8024AA8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995182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89D523-B282-9A07-48AA-4D547A1B44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8EF17C2D-AF02-F575-6E7F-80CF7F296AB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3BA20A3C-1D05-C281-A44D-851252CF456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417272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6C8DB3-2AE0-D972-950C-D8EC08E560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6B2CC8FB-6139-7AB4-7CB8-A3C9275E5C2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6BD1184F-4826-D0F1-FDEE-67FF79DDC49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039948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FD0B59-76EC-B726-0643-164BD632F5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3BA94E2D-DEA4-3223-5220-F2D686CE7A6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E62F47CD-825A-D157-6FBE-D3A17282998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498313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135449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5144B0-2000-A84D-F17D-E9775C3B69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2862C26B-0880-BBA7-0BCC-117B43BE03F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E218B158-EDEB-8FF8-DC9B-6BA7E60A3DD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148125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743C96-B110-AB08-E5DC-090A9E30A1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9D7DDB7F-B447-9EB8-2257-AE231B2286F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FAF56999-A9B4-99DA-1885-0300CD5F121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274538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91F568-9291-1383-889E-F56FCF1F26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7ABAFA34-1BE7-A9A0-F13C-C571C6F335D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3657D574-B294-6954-8E8C-C04C4A2C230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391974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5628AF-9B59-BA62-3C1B-61041C7534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1D485F8D-3A1D-873A-52F8-A4228FD0967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F39702EB-33C1-A160-A35B-F6317AE197F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501726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B7372E-13DF-F221-BF98-F244774B4E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7FB7B2D1-E3BB-FF2A-0457-679A93AE894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B983C951-995F-DCE7-CF5F-1F4534EDCCF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495187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8EDB09-849D-06F7-6302-3348756721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69B7AE8D-C053-7958-70CC-6BC67C61644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5F087094-0F74-693E-2D52-08A8838D88D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567054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B50435-BBC2-C91D-09FE-3C180642FE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Placeholder 2">
            <a:extLst>
              <a:ext uri="{FF2B5EF4-FFF2-40B4-BE49-F238E27FC236}">
                <a16:creationId xmlns:a16="http://schemas.microsoft.com/office/drawing/2014/main" id="{0AD1B786-C6D4-B2D4-F6AF-B5386A2B188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6" name="Placeholder 3">
            <a:extLst>
              <a:ext uri="{FF2B5EF4-FFF2-40B4-BE49-F238E27FC236}">
                <a16:creationId xmlns:a16="http://schemas.microsoft.com/office/drawing/2014/main" id="{723C1AFC-3B54-7839-C2CB-C3225FD1129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23" charset="0"/>
              <a:ea typeface="ＭＳ Ｐゴシック" pitchFamily="-12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9081467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321800" y="304800"/>
            <a:ext cx="2870200" cy="6324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11200" y="304800"/>
            <a:ext cx="8407400" cy="63246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0400" y="304800"/>
            <a:ext cx="10261600" cy="6032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711200" y="1371600"/>
            <a:ext cx="553720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1600" y="1371600"/>
            <a:ext cx="553720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711200" y="304800"/>
            <a:ext cx="11480800" cy="6324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 preserve="1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0400" y="304800"/>
            <a:ext cx="10261600" cy="6032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hart Placeholder 2"/>
          <p:cNvSpPr>
            <a:spLocks noGrp="1"/>
          </p:cNvSpPr>
          <p:nvPr>
            <p:ph type="chart" idx="1"/>
          </p:nvPr>
        </p:nvSpPr>
        <p:spPr>
          <a:xfrm>
            <a:off x="711200" y="1371600"/>
            <a:ext cx="11277600" cy="5257800"/>
          </a:xfr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, Conten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0400" y="304800"/>
            <a:ext cx="10261600" cy="6032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11200" y="1371600"/>
            <a:ext cx="553720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6451600" y="1371600"/>
            <a:ext cx="5537200" cy="25527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6451600" y="4076700"/>
            <a:ext cx="5537200" cy="25527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hart" preserve="1">
  <p:cSld name="Title, Text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0400" y="304800"/>
            <a:ext cx="10261600" cy="6032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711200" y="1371600"/>
            <a:ext cx="553720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hart Placeholder 3"/>
          <p:cNvSpPr>
            <a:spLocks noGrp="1"/>
          </p:cNvSpPr>
          <p:nvPr>
            <p:ph type="chart" sz="half" idx="2"/>
          </p:nvPr>
        </p:nvSpPr>
        <p:spPr>
          <a:xfrm>
            <a:off x="6451600" y="1371600"/>
            <a:ext cx="5537200" cy="5257800"/>
          </a:xfr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0400" y="304800"/>
            <a:ext cx="10261600" cy="6032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711200" y="1371600"/>
            <a:ext cx="553720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6451600" y="1371600"/>
            <a:ext cx="5537200" cy="25527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6451600" y="4076700"/>
            <a:ext cx="5537200" cy="25527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2000" y="228600"/>
            <a:ext cx="9245600" cy="8382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914400" y="1447800"/>
            <a:ext cx="10363200" cy="5105400"/>
          </a:xfr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11200" y="1371600"/>
            <a:ext cx="5537200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1600" y="1371600"/>
            <a:ext cx="5537200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5" r:id="rId2"/>
    <p:sldLayoutId id="2147483664" r:id="rId3"/>
    <p:sldLayoutId id="2147483663" r:id="rId4"/>
    <p:sldLayoutId id="2147483662" r:id="rId5"/>
    <p:sldLayoutId id="2147483661" r:id="rId6"/>
    <p:sldLayoutId id="2147483660" r:id="rId7"/>
    <p:sldLayoutId id="2147483659" r:id="rId8"/>
    <p:sldLayoutId id="2147483658" r:id="rId9"/>
    <p:sldLayoutId id="2147483657" r:id="rId10"/>
    <p:sldLayoutId id="2147483656" r:id="rId11"/>
    <p:sldLayoutId id="2147483655" r:id="rId12"/>
    <p:sldLayoutId id="2147483654" r:id="rId13"/>
    <p:sldLayoutId id="2147483653" r:id="rId14"/>
    <p:sldLayoutId id="2147483652" r:id="rId15"/>
    <p:sldLayoutId id="2147483651" r:id="rId16"/>
    <p:sldLayoutId id="2147483650" r:id="rId17"/>
    <p:sldLayoutId id="2147483649" r:id="rId18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+mj-lt"/>
          <a:ea typeface="+mj-ea"/>
          <a:cs typeface="ＭＳ Ｐゴシック" pitchFamily="-123" charset="-128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  <a:ea typeface="ＭＳ Ｐゴシック" pitchFamily="1" charset="-128"/>
          <a:cs typeface="ＭＳ Ｐゴシック" pitchFamily="-123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  <a:ea typeface="ＭＳ Ｐゴシック" pitchFamily="1" charset="-128"/>
          <a:cs typeface="ＭＳ Ｐゴシック" pitchFamily="-123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  <a:ea typeface="ＭＳ Ｐゴシック" pitchFamily="1" charset="-128"/>
          <a:cs typeface="ＭＳ Ｐゴシック" pitchFamily="-123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  <a:ea typeface="ＭＳ Ｐゴシック" pitchFamily="1" charset="-128"/>
          <a:cs typeface="ＭＳ Ｐゴシック" pitchFamily="-123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  <a:ea typeface="ＭＳ Ｐゴシック" pitchFamily="1" charset="-128"/>
        </a:defRPr>
      </a:lvl6pPr>
      <a:lvl7pPr marL="914400" algn="l" rtl="0" fontAlgn="base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  <a:ea typeface="ＭＳ Ｐゴシック" pitchFamily="1" charset="-128"/>
        </a:defRPr>
      </a:lvl7pPr>
      <a:lvl8pPr marL="1371600" algn="l" rtl="0" fontAlgn="base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  <a:ea typeface="ＭＳ Ｐゴシック" pitchFamily="1" charset="-128"/>
        </a:defRPr>
      </a:lvl8pPr>
      <a:lvl9pPr marL="1828800" algn="l" rtl="0" fontAlgn="base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  <a:ea typeface="ＭＳ Ｐゴシック" pitchFamily="1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800">
          <a:solidFill>
            <a:schemeClr val="tx1"/>
          </a:solidFill>
          <a:latin typeface="+mn-lt"/>
          <a:ea typeface="+mn-ea"/>
          <a:cs typeface="ＭＳ Ｐゴシック" pitchFamily="-123" charset="-128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4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defRPr sz="20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eg"/><Relationship Id="rId3" Type="http://schemas.openxmlformats.org/officeDocument/2006/relationships/image" Target="../media/image1.png"/><Relationship Id="rId7" Type="http://schemas.openxmlformats.org/officeDocument/2006/relationships/image" Target="http://ww2.kqed.org/science/wp-content/uploads/sites/35/2015/07/Kilobots-v3.00_00_40_26.Still006.jpg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eg"/><Relationship Id="rId5" Type="http://schemas.openxmlformats.org/officeDocument/2006/relationships/image" Target="https://images.ctfassets.net/cnu0m8re1exe/4cZuEYhcHcK6kesb3sHrr7/6237a44e8aed0db30883340892989e0c/Drone_Swarm.jpg?fm=jpg&amp;fl=progressive&amp;w=660&amp;h=433&amp;fit=fill" TargetMode="Externa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http://ww2.kqed.org/science/wp-content/uploads/sites/35/2015/07/Kilobots-v3.00_00_40_26.Still006.jpg" TargetMode="External"/><Relationship Id="rId5" Type="http://schemas.openxmlformats.org/officeDocument/2006/relationships/image" Target="../media/image3.jpeg"/><Relationship Id="rId4" Type="http://schemas.openxmlformats.org/officeDocument/2006/relationships/image" Target="https://images.ctfassets.net/cnu0m8re1exe/4cZuEYhcHcK6kesb3sHrr7/6237a44e8aed0db30883340892989e0c/Drone_Swarm.jpg?fm=jpg&amp;fl=progressive&amp;w=660&amp;h=433&amp;fit=fill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https://images.ctfassets.net/cnu0m8re1exe/4cZuEYhcHcK6kesb3sHrr7/6237a44e8aed0db30883340892989e0c/Drone_Swarm.jpg?fm=jpg&amp;fl=progressive&amp;w=660&amp;h=433&amp;fit=fill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004630"/>
          </a:solidFill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 dirty="0"/>
          </a:p>
        </p:txBody>
      </p:sp>
      <p:sp>
        <p:nvSpPr>
          <p:cNvPr id="21506" name="Line 4"/>
          <p:cNvSpPr>
            <a:spLocks noChangeShapeType="1"/>
          </p:cNvSpPr>
          <p:nvPr/>
        </p:nvSpPr>
        <p:spPr bwMode="auto">
          <a:xfrm>
            <a:off x="1600200" y="2810926"/>
            <a:ext cx="8991600" cy="0"/>
          </a:xfrm>
          <a:prstGeom prst="line">
            <a:avLst/>
          </a:prstGeom>
          <a:noFill/>
          <a:ln w="57150">
            <a:solidFill>
              <a:srgbClr val="C0C0C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507" name="Rectangle 7"/>
          <p:cNvSpPr>
            <a:spLocks noChangeArrowheads="1"/>
          </p:cNvSpPr>
          <p:nvPr/>
        </p:nvSpPr>
        <p:spPr bwMode="auto">
          <a:xfrm>
            <a:off x="1524000" y="762000"/>
            <a:ext cx="9144000" cy="1219200"/>
          </a:xfrm>
          <a:prstGeom prst="rect">
            <a:avLst/>
          </a:prstGeom>
          <a:noFill/>
          <a:ln w="152400">
            <a:noFill/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21508" name="Rectangle 8"/>
          <p:cNvSpPr>
            <a:spLocks noGrp="1" noChangeArrowheads="1"/>
          </p:cNvSpPr>
          <p:nvPr>
            <p:ph type="ctrTitle"/>
          </p:nvPr>
        </p:nvSpPr>
        <p:spPr bwMode="auto">
          <a:xfrm>
            <a:off x="2209800" y="726212"/>
            <a:ext cx="7772400" cy="1798637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en-US" sz="3600" b="1" dirty="0">
                <a:solidFill>
                  <a:srgbClr val="FFFFFF"/>
                </a:solidFill>
              </a:rPr>
              <a:t>ECE693H, Spring 2025:</a:t>
            </a:r>
            <a:br>
              <a:rPr lang="en-US" sz="3600" b="1" dirty="0">
                <a:solidFill>
                  <a:srgbClr val="FFFFFF"/>
                </a:solidFill>
              </a:rPr>
            </a:br>
            <a:r>
              <a:rPr lang="en-US" sz="3600" b="1" dirty="0">
                <a:solidFill>
                  <a:srgbClr val="FFFFFF"/>
                </a:solidFill>
              </a:rPr>
              <a:t>Multi-robot System Design</a:t>
            </a:r>
            <a:br>
              <a:rPr lang="en-US" sz="3600" b="1" dirty="0">
                <a:solidFill>
                  <a:srgbClr val="FFFFFF"/>
                </a:solidFill>
              </a:rPr>
            </a:br>
            <a:endParaRPr lang="en-US" sz="3600" b="1" dirty="0">
              <a:solidFill>
                <a:srgbClr val="FFFFFF"/>
              </a:solidFill>
            </a:endParaRPr>
          </a:p>
        </p:txBody>
      </p:sp>
      <p:sp>
        <p:nvSpPr>
          <p:cNvPr id="21510" name="Line 5"/>
          <p:cNvSpPr>
            <a:spLocks noChangeShapeType="1"/>
          </p:cNvSpPr>
          <p:nvPr/>
        </p:nvSpPr>
        <p:spPr bwMode="auto">
          <a:xfrm>
            <a:off x="1600200" y="5262597"/>
            <a:ext cx="8991600" cy="0"/>
          </a:xfrm>
          <a:prstGeom prst="line">
            <a:avLst/>
          </a:prstGeom>
          <a:noFill/>
          <a:ln w="57150">
            <a:solidFill>
              <a:srgbClr val="C0C0C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512" name="Rectangle 8"/>
          <p:cNvSpPr>
            <a:spLocks noChangeArrowheads="1"/>
          </p:cNvSpPr>
          <p:nvPr/>
        </p:nvSpPr>
        <p:spPr bwMode="auto">
          <a:xfrm>
            <a:off x="13192125" y="6567488"/>
            <a:ext cx="1841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0" name="Rectangle 8">
            <a:extLst>
              <a:ext uri="{FF2B5EF4-FFF2-40B4-BE49-F238E27FC236}">
                <a16:creationId xmlns:a16="http://schemas.microsoft.com/office/drawing/2014/main" id="{F4FBA15B-261F-2B43-B01A-B415FBF210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03375" y="4658737"/>
            <a:ext cx="7772400" cy="1798637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+mj-lt"/>
                <a:ea typeface="+mj-ea"/>
                <a:cs typeface="ＭＳ Ｐゴシック" pitchFamily="-123" charset="-128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pitchFamily="1" charset="-128"/>
                <a:cs typeface="ＭＳ Ｐゴシック" pitchFamily="-123" charset="-128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pitchFamily="1" charset="-128"/>
                <a:cs typeface="ＭＳ Ｐゴシック" pitchFamily="-123" charset="-128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pitchFamily="1" charset="-128"/>
                <a:cs typeface="ＭＳ Ｐゴシック" pitchFamily="-123" charset="-128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pitchFamily="1" charset="-128"/>
                <a:cs typeface="ＭＳ Ｐゴシック" pitchFamily="-123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pitchFamily="1" charset="-128"/>
              </a:defRPr>
            </a:lvl9pPr>
          </a:lstStyle>
          <a:p>
            <a:pPr eaLnBrk="1" hangingPunct="1"/>
            <a:r>
              <a:rPr lang="en-US" sz="3600" b="1" kern="0" dirty="0">
                <a:solidFill>
                  <a:srgbClr val="FFFFFF"/>
                </a:solidFill>
              </a:rPr>
              <a:t>Dr. Daniel Drew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49BFE827-9EE4-D34F-B334-837A8846AF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5739" y="3817527"/>
            <a:ext cx="24336356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EAB7C601-1891-C248-9E6E-AEEC3677B3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78423" y="2665142"/>
            <a:ext cx="25010496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6" name="Rectangle 8">
            <a:extLst>
              <a:ext uri="{FF2B5EF4-FFF2-40B4-BE49-F238E27FC236}">
                <a16:creationId xmlns:a16="http://schemas.microsoft.com/office/drawing/2014/main" id="{AFDCB474-CE19-F540-8E2B-0EEE7FFBFD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3ABDB46-9487-19F9-2618-7A6D407EC4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2710" y="5474277"/>
            <a:ext cx="2585915" cy="120954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91B7D79-3C0A-A11D-26AB-C1200B271036}"/>
              </a:ext>
            </a:extLst>
          </p:cNvPr>
          <p:cNvSpPr txBox="1"/>
          <p:nvPr/>
        </p:nvSpPr>
        <p:spPr>
          <a:xfrm>
            <a:off x="2391043" y="2207262"/>
            <a:ext cx="740991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solidFill>
                  <a:srgbClr val="FFFFFF"/>
                </a:solidFill>
              </a:rPr>
              <a:t>“Autonomous Mobile Robots”</a:t>
            </a:r>
            <a:endParaRPr lang="en-US" sz="3600" dirty="0"/>
          </a:p>
        </p:txBody>
      </p:sp>
      <p:pic>
        <p:nvPicPr>
          <p:cNvPr id="4" name="Picture 1" descr="This Swarm of Search and Rescue Drones Can Explore Without Human Help |  Discover Magazine">
            <a:extLst>
              <a:ext uri="{FF2B5EF4-FFF2-40B4-BE49-F238E27FC236}">
                <a16:creationId xmlns:a16="http://schemas.microsoft.com/office/drawing/2014/main" id="{C9C1618B-547C-D87B-8E3F-7132626779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r:link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367"/>
          <a:stretch>
            <a:fillRect/>
          </a:stretch>
        </p:blipFill>
        <p:spPr bwMode="auto">
          <a:xfrm>
            <a:off x="1600200" y="2912870"/>
            <a:ext cx="2861081" cy="2240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5" descr="Can A Thousand Tiny Swarming Robots Outsmart Nature? | KQED">
            <a:extLst>
              <a:ext uri="{FF2B5EF4-FFF2-40B4-BE49-F238E27FC236}">
                <a16:creationId xmlns:a16="http://schemas.microsoft.com/office/drawing/2014/main" id="{88B4B8CC-A230-CBA2-9916-C760C321CD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803"/>
          <a:stretch>
            <a:fillRect/>
          </a:stretch>
        </p:blipFill>
        <p:spPr bwMode="auto">
          <a:xfrm>
            <a:off x="4461281" y="2912870"/>
            <a:ext cx="3400907" cy="2240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Heiko Hamann on LinkedIn: Division of Labor in Robot Swarms with Minimize  Surprise">
            <a:extLst>
              <a:ext uri="{FF2B5EF4-FFF2-40B4-BE49-F238E27FC236}">
                <a16:creationId xmlns:a16="http://schemas.microsoft.com/office/drawing/2014/main" id="{E0E2D1B6-6D8D-9657-B525-1AAC64EB841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9" r="4275"/>
          <a:stretch/>
        </p:blipFill>
        <p:spPr bwMode="auto">
          <a:xfrm>
            <a:off x="7440071" y="2912870"/>
            <a:ext cx="3148554" cy="2240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ECA05A-5630-FD8C-9CB9-B137805DED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A804E763-335F-FB55-9C9C-84AC896C53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EADA454B-9A0B-3B9C-1532-A9B5468CE2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24D8CA0A-F703-CEAD-D994-09EC5F6B19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8288337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Swarm-on-a-Stick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25CD7E1-AAB6-950F-CFE2-6529A0623C14}"/>
              </a:ext>
            </a:extLst>
          </p:cNvPr>
          <p:cNvSpPr txBox="1"/>
          <p:nvPr/>
        </p:nvSpPr>
        <p:spPr>
          <a:xfrm>
            <a:off x="261257" y="1631950"/>
            <a:ext cx="1154598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We will create an open-source swarm robotics kit for education, from scratch.</a:t>
            </a:r>
          </a:p>
          <a:p>
            <a:endParaRPr lang="en-US" b="1" dirty="0"/>
          </a:p>
          <a:p>
            <a:endParaRPr lang="en-US" b="1" dirty="0"/>
          </a:p>
        </p:txBody>
      </p:sp>
      <p:pic>
        <p:nvPicPr>
          <p:cNvPr id="4" name="Picture 3" descr="A logo of a toy&#10;&#10;Description automatically generated">
            <a:extLst>
              <a:ext uri="{FF2B5EF4-FFF2-40B4-BE49-F238E27FC236}">
                <a16:creationId xmlns:a16="http://schemas.microsoft.com/office/drawing/2014/main" id="{C21F5FCC-DD20-A3E4-A9A3-C1C9A12F04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0176" b="48438" l="9180" r="88477">
                        <a14:foregroundMark x1="9277" y1="40137" x2="9277" y2="40137"/>
                        <a14:foregroundMark x1="88477" y1="39648" x2="88477" y2="39648"/>
                        <a14:foregroundMark x1="69141" y1="47754" x2="69141" y2="47754"/>
                        <a14:foregroundMark x1="63867" y1="47852" x2="63867" y2="47852"/>
                        <a14:foregroundMark x1="37109" y1="48242" x2="37109" y2="48242"/>
                        <a14:foregroundMark x1="36914" y1="48340" x2="36914" y2="48340"/>
                        <a14:foregroundMark x1="36816" y1="48438" x2="36816" y2="484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86" t="28239" r="3659" b="50000"/>
          <a:stretch/>
        </p:blipFill>
        <p:spPr>
          <a:xfrm>
            <a:off x="2728298" y="2178302"/>
            <a:ext cx="6180881" cy="1415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699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E51798-9A43-5675-D29F-AB0E61FC2D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ABE0DA57-403A-0009-21BC-B2EFA05888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9E0C6539-058B-965E-EEE3-90132D8B50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55B20C48-8953-D4AD-02D0-9B6727DD01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8288337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693H Robotic Subsystems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9F54386-C826-AF3F-2ED3-3C3201AE934B}"/>
              </a:ext>
            </a:extLst>
          </p:cNvPr>
          <p:cNvSpPr txBox="1"/>
          <p:nvPr/>
        </p:nvSpPr>
        <p:spPr>
          <a:xfrm>
            <a:off x="663388" y="2090172"/>
            <a:ext cx="3291286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Mobility</a:t>
            </a:r>
          </a:p>
          <a:p>
            <a:endParaRPr lang="en-US" dirty="0"/>
          </a:p>
          <a:p>
            <a:r>
              <a:rPr lang="en-US" b="1" dirty="0"/>
              <a:t>Perception</a:t>
            </a:r>
          </a:p>
          <a:p>
            <a:endParaRPr lang="en-US" dirty="0"/>
          </a:p>
          <a:p>
            <a:r>
              <a:rPr lang="en-US" b="1" dirty="0"/>
              <a:t>Compute and Power</a:t>
            </a:r>
          </a:p>
          <a:p>
            <a:endParaRPr lang="en-US" dirty="0"/>
          </a:p>
          <a:p>
            <a:r>
              <a:rPr lang="en-US" b="1" dirty="0"/>
              <a:t>Control and Planning</a:t>
            </a:r>
          </a:p>
        </p:txBody>
      </p:sp>
    </p:spTree>
    <p:extLst>
      <p:ext uri="{BB962C8B-B14F-4D97-AF65-F5344CB8AC3E}">
        <p14:creationId xmlns:p14="http://schemas.microsoft.com/office/powerpoint/2010/main" val="10660393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6B537B-D59F-E132-5388-C892AE13AF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57310787-2B05-21FC-A945-E05894F92D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2D00F027-D20C-31EF-270F-404F069B89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2DF610E7-D8B1-8DCE-90FA-44D44545E4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8288337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Subsystem Group Formation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97A6109-3A0D-D85D-DBAD-E381456860FF}"/>
              </a:ext>
            </a:extLst>
          </p:cNvPr>
          <p:cNvSpPr txBox="1"/>
          <p:nvPr/>
        </p:nvSpPr>
        <p:spPr>
          <a:xfrm>
            <a:off x="167738" y="1200150"/>
            <a:ext cx="11789131" cy="7109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Form groups of 4 or 5 for each of the four subsystems:</a:t>
            </a:r>
          </a:p>
          <a:p>
            <a:r>
              <a:rPr lang="en-US" dirty="0"/>
              <a:t>Mobility, Perception, Compute and Power, Control and Planning</a:t>
            </a:r>
          </a:p>
          <a:p>
            <a:endParaRPr lang="en-US" dirty="0"/>
          </a:p>
          <a:p>
            <a:r>
              <a:rPr lang="en-US" b="1" dirty="0"/>
              <a:t>Suggestions: </a:t>
            </a:r>
          </a:p>
          <a:p>
            <a:r>
              <a:rPr lang="en-US" dirty="0"/>
              <a:t>Interested in more coding? </a:t>
            </a:r>
          </a:p>
          <a:p>
            <a:r>
              <a:rPr lang="en-US" dirty="0"/>
              <a:t>	Control and Planning</a:t>
            </a:r>
          </a:p>
          <a:p>
            <a:r>
              <a:rPr lang="en-US" dirty="0"/>
              <a:t>Interested in more mechanical design?</a:t>
            </a:r>
          </a:p>
          <a:p>
            <a:r>
              <a:rPr lang="en-US" dirty="0"/>
              <a:t>	Mobility</a:t>
            </a:r>
          </a:p>
          <a:p>
            <a:r>
              <a:rPr lang="en-US" dirty="0"/>
              <a:t>Interested in more challenging </a:t>
            </a:r>
            <a:r>
              <a:rPr lang="en-US" dirty="0" err="1"/>
              <a:t>pcb</a:t>
            </a:r>
            <a:r>
              <a:rPr lang="en-US" dirty="0"/>
              <a:t> layout?</a:t>
            </a:r>
          </a:p>
          <a:p>
            <a:r>
              <a:rPr lang="en-US" dirty="0"/>
              <a:t>	Perception, Compute and Power</a:t>
            </a:r>
          </a:p>
          <a:p>
            <a:endParaRPr lang="en-US" dirty="0"/>
          </a:p>
          <a:p>
            <a:r>
              <a:rPr lang="en-US" b="1" dirty="0"/>
              <a:t>To do today:</a:t>
            </a:r>
          </a:p>
          <a:p>
            <a:r>
              <a:rPr lang="en-US" dirty="0"/>
              <a:t>Send me an email (</a:t>
            </a:r>
            <a:r>
              <a:rPr lang="en-US" u="sng" dirty="0"/>
              <a:t>one</a:t>
            </a:r>
            <a:r>
              <a:rPr lang="en-US" dirty="0"/>
              <a:t> per group): subject: [693H] Mobility Group, body: your names, at least one time you have </a:t>
            </a:r>
            <a:r>
              <a:rPr lang="en-US" u="sng" dirty="0"/>
              <a:t>each</a:t>
            </a:r>
            <a:r>
              <a:rPr lang="en-US" dirty="0"/>
              <a:t> blocked off to work per week, and how your group will primarily communicate with each other (e.g., discord, email).</a:t>
            </a:r>
          </a:p>
          <a:p>
            <a:r>
              <a:rPr lang="en-US" dirty="0"/>
              <a:t> </a:t>
            </a:r>
          </a:p>
          <a:p>
            <a:endParaRPr lang="en-US" dirty="0"/>
          </a:p>
          <a:p>
            <a:endParaRPr lang="en-US" b="1" dirty="0"/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7008264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404A28-7B19-88A5-77C9-2824503E92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2850FEB8-C1C6-A189-EEDD-0087F27E22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BB033484-DEB4-59CF-C6CB-C3974548EE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324C7175-9077-BBD5-77B5-8C863D6C7B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8288337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Course Schedule Reminder</a:t>
            </a:r>
          </a:p>
        </p:txBody>
      </p:sp>
      <p:pic>
        <p:nvPicPr>
          <p:cNvPr id="2" name="Picture 1" descr="A table of tasks with text&#10;&#10;Description automatically generated with medium confidence">
            <a:extLst>
              <a:ext uri="{FF2B5EF4-FFF2-40B4-BE49-F238E27FC236}">
                <a16:creationId xmlns:a16="http://schemas.microsoft.com/office/drawing/2014/main" id="{AB66F4F7-6CE0-C845-C077-2BBB550A84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8320"/>
          <a:stretch/>
        </p:blipFill>
        <p:spPr>
          <a:xfrm>
            <a:off x="1212634" y="1226170"/>
            <a:ext cx="8809544" cy="280850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2E426B7-F656-9FBF-65D6-13722F1A4CCF}"/>
              </a:ext>
            </a:extLst>
          </p:cNvPr>
          <p:cNvSpPr txBox="1"/>
          <p:nvPr/>
        </p:nvSpPr>
        <p:spPr>
          <a:xfrm>
            <a:off x="4144167" y="5109882"/>
            <a:ext cx="25282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Readings, tasks</a:t>
            </a:r>
          </a:p>
        </p:txBody>
      </p:sp>
    </p:spTree>
    <p:extLst>
      <p:ext uri="{BB962C8B-B14F-4D97-AF65-F5344CB8AC3E}">
        <p14:creationId xmlns:p14="http://schemas.microsoft.com/office/powerpoint/2010/main" val="14975197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/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/>
          <p:cNvSpPr>
            <a:spLocks noChangeArrowheads="1"/>
          </p:cNvSpPr>
          <p:nvPr/>
        </p:nvSpPr>
        <p:spPr bwMode="auto">
          <a:xfrm>
            <a:off x="-1" y="514350"/>
            <a:ext cx="8288337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Multi-robot Systems</a:t>
            </a:r>
          </a:p>
        </p:txBody>
      </p:sp>
      <p:pic>
        <p:nvPicPr>
          <p:cNvPr id="2" name="Picture 1" descr="This Swarm of Search and Rescue Drones Can Explore Without Human Help |  Discover Magazine">
            <a:extLst>
              <a:ext uri="{FF2B5EF4-FFF2-40B4-BE49-F238E27FC236}">
                <a16:creationId xmlns:a16="http://schemas.microsoft.com/office/drawing/2014/main" id="{C19241A7-C16F-BB91-3A3A-FD76A6ED8E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367"/>
          <a:stretch>
            <a:fillRect/>
          </a:stretch>
        </p:blipFill>
        <p:spPr bwMode="auto">
          <a:xfrm>
            <a:off x="1600200" y="2912870"/>
            <a:ext cx="2861081" cy="2240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5" descr="Can A Thousand Tiny Swarming Robots Outsmart Nature? | KQED">
            <a:extLst>
              <a:ext uri="{FF2B5EF4-FFF2-40B4-BE49-F238E27FC236}">
                <a16:creationId xmlns:a16="http://schemas.microsoft.com/office/drawing/2014/main" id="{80BEA62C-9D52-8D54-C41B-888373ACF4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r:link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803"/>
          <a:stretch>
            <a:fillRect/>
          </a:stretch>
        </p:blipFill>
        <p:spPr bwMode="auto">
          <a:xfrm>
            <a:off x="4461281" y="2912870"/>
            <a:ext cx="3400907" cy="2240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Heiko Hamann on LinkedIn: Division of Labor in Robot Swarms with Minimize  Surprise">
            <a:extLst>
              <a:ext uri="{FF2B5EF4-FFF2-40B4-BE49-F238E27FC236}">
                <a16:creationId xmlns:a16="http://schemas.microsoft.com/office/drawing/2014/main" id="{77329090-0710-8BC5-A8B0-3ECA34C98F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9" r="4275"/>
          <a:stretch/>
        </p:blipFill>
        <p:spPr bwMode="auto">
          <a:xfrm>
            <a:off x="7440071" y="2912870"/>
            <a:ext cx="3148554" cy="2240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20047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2666F0-3D07-06BD-4CA2-B640BE6C01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DB9D2597-EDDE-9455-22F8-06CD6933A1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B9F0942C-C711-10A8-E26B-4B37767783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7C7B3FB9-063D-17EA-0D20-8467F95255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8288337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Pillars of Robotics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048462-535D-C96D-5C9B-55B3F7AD7355}"/>
              </a:ext>
            </a:extLst>
          </p:cNvPr>
          <p:cNvSpPr txBox="1"/>
          <p:nvPr/>
        </p:nvSpPr>
        <p:spPr>
          <a:xfrm>
            <a:off x="3596128" y="2213001"/>
            <a:ext cx="43636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Action, perception, intelligence</a:t>
            </a:r>
          </a:p>
        </p:txBody>
      </p:sp>
    </p:spTree>
    <p:extLst>
      <p:ext uri="{BB962C8B-B14F-4D97-AF65-F5344CB8AC3E}">
        <p14:creationId xmlns:p14="http://schemas.microsoft.com/office/powerpoint/2010/main" val="12113857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6CE435-9989-1134-9F5C-FDF0D9E099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CAF9A39E-B2B6-9FF7-BB97-68B91E2D69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A51E588B-3140-C039-BDB8-7EE2DCDA72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76DD82F4-FBF7-D2A4-8414-A731F0AE40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8288337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Case Study: The </a:t>
            </a:r>
            <a:r>
              <a:rPr lang="en-US" sz="3600" dirty="0" err="1">
                <a:solidFill>
                  <a:schemeClr val="bg1"/>
                </a:solidFill>
              </a:rPr>
              <a:t>Turtlebot</a:t>
            </a:r>
            <a:endParaRPr lang="en-US" sz="3600" dirty="0">
              <a:solidFill>
                <a:schemeClr val="bg1"/>
              </a:solidFill>
            </a:endParaRPr>
          </a:p>
        </p:txBody>
      </p:sp>
      <p:pic>
        <p:nvPicPr>
          <p:cNvPr id="5" name="Picture 4" descr="Heiko Hamann on LinkedIn: Division of Labor in Robot Swarms with Minimize  Surprise">
            <a:extLst>
              <a:ext uri="{FF2B5EF4-FFF2-40B4-BE49-F238E27FC236}">
                <a16:creationId xmlns:a16="http://schemas.microsoft.com/office/drawing/2014/main" id="{D3B37F2E-B746-DEEE-88A3-B69A70D80C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9" r="4275"/>
          <a:stretch/>
        </p:blipFill>
        <p:spPr bwMode="auto">
          <a:xfrm>
            <a:off x="229044" y="2912870"/>
            <a:ext cx="3148554" cy="2240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E7D43D5-36D1-2941-6335-E655CEECFAB4}"/>
              </a:ext>
            </a:extLst>
          </p:cNvPr>
          <p:cNvSpPr txBox="1"/>
          <p:nvPr/>
        </p:nvSpPr>
        <p:spPr>
          <a:xfrm>
            <a:off x="942680" y="5153150"/>
            <a:ext cx="16827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 err="1"/>
              <a:t>Turtlebots</a:t>
            </a:r>
            <a:endParaRPr lang="en-US" b="1" i="1" dirty="0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410BFE05-5DA8-20A5-643F-E34E020EF19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991" b="64009"/>
          <a:stretch/>
        </p:blipFill>
        <p:spPr bwMode="auto">
          <a:xfrm>
            <a:off x="4320278" y="1448452"/>
            <a:ext cx="7147793" cy="5078695"/>
          </a:xfrm>
          <a:prstGeom prst="rect">
            <a:avLst/>
          </a:prstGeom>
          <a:noFill/>
          <a:ln w="127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9781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B4FF52-1162-F1A9-EFFA-F3E618CB75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B3A50F2D-804E-00B3-CA3B-18EB0B702B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4BF4BD43-E2A9-B9D8-494F-9B1CC50F09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C6D4DAED-4B90-DF12-56E0-9C6A00CADB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8288337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Case Study: The </a:t>
            </a:r>
            <a:r>
              <a:rPr lang="en-US" sz="3600" dirty="0" err="1">
                <a:solidFill>
                  <a:schemeClr val="bg1"/>
                </a:solidFill>
              </a:rPr>
              <a:t>Turtlebot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60BBFF-2A3E-FC1E-F739-1C1981582136}"/>
              </a:ext>
            </a:extLst>
          </p:cNvPr>
          <p:cNvSpPr txBox="1"/>
          <p:nvPr/>
        </p:nvSpPr>
        <p:spPr>
          <a:xfrm>
            <a:off x="1880026" y="2729753"/>
            <a:ext cx="85539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Mobility base, kinematic model, how you command it to move</a:t>
            </a:r>
          </a:p>
        </p:txBody>
      </p:sp>
    </p:spTree>
    <p:extLst>
      <p:ext uri="{BB962C8B-B14F-4D97-AF65-F5344CB8AC3E}">
        <p14:creationId xmlns:p14="http://schemas.microsoft.com/office/powerpoint/2010/main" val="13732255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018F5F-B306-71AC-8DCA-FE6678445D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701AB4DA-5A69-5782-B831-475FF5379F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0F697C22-18B1-691C-7E6D-80E3F10B0F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4111CFCB-CCBA-DDE3-FDFD-71B124D560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8288337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Case Study: The </a:t>
            </a:r>
            <a:r>
              <a:rPr lang="en-US" sz="3600" dirty="0" err="1">
                <a:solidFill>
                  <a:schemeClr val="bg1"/>
                </a:solidFill>
              </a:rPr>
              <a:t>Turtlebot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939A64C-DD5E-402C-C847-7D5DC19B5A0A}"/>
              </a:ext>
            </a:extLst>
          </p:cNvPr>
          <p:cNvSpPr txBox="1"/>
          <p:nvPr/>
        </p:nvSpPr>
        <p:spPr>
          <a:xfrm>
            <a:off x="1880026" y="2729753"/>
            <a:ext cx="60708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Perception system: Pi camera, LiDAR puck</a:t>
            </a:r>
          </a:p>
        </p:txBody>
      </p:sp>
    </p:spTree>
    <p:extLst>
      <p:ext uri="{BB962C8B-B14F-4D97-AF65-F5344CB8AC3E}">
        <p14:creationId xmlns:p14="http://schemas.microsoft.com/office/powerpoint/2010/main" val="7454668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D56531-41C4-6334-FC09-3B65958AAB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C5AF0706-D832-E6CE-4DBB-692B87C749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31211C99-9CA9-8B2C-2025-E50CBD1792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7381DAB1-2BB0-8FCB-D342-24584F9699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8288337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Case Study: The </a:t>
            </a:r>
            <a:r>
              <a:rPr lang="en-US" sz="3600" dirty="0" err="1">
                <a:solidFill>
                  <a:schemeClr val="bg1"/>
                </a:solidFill>
              </a:rPr>
              <a:t>Turtlebot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BF153AF-8E2A-ACD8-3F56-D08D8E547CE8}"/>
              </a:ext>
            </a:extLst>
          </p:cNvPr>
          <p:cNvSpPr txBox="1"/>
          <p:nvPr/>
        </p:nvSpPr>
        <p:spPr>
          <a:xfrm>
            <a:off x="1880026" y="2729753"/>
            <a:ext cx="73613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Intelligence: Compute resources, advanced planning</a:t>
            </a:r>
          </a:p>
        </p:txBody>
      </p:sp>
    </p:spTree>
    <p:extLst>
      <p:ext uri="{BB962C8B-B14F-4D97-AF65-F5344CB8AC3E}">
        <p14:creationId xmlns:p14="http://schemas.microsoft.com/office/powerpoint/2010/main" val="9920419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F813BE-B98B-E6C1-F251-C888C87BB0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A66BF9A7-A680-D82A-A3D7-9ACC45E602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815B4F78-FB47-ED1E-FA5C-1908B45A9E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C960D894-03DC-E4F1-D809-68B097F052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8288337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Case Study: The </a:t>
            </a:r>
            <a:r>
              <a:rPr lang="en-US" sz="3600" dirty="0" err="1">
                <a:solidFill>
                  <a:schemeClr val="bg1"/>
                </a:solidFill>
              </a:rPr>
              <a:t>Crazyflie</a:t>
            </a:r>
            <a:endParaRPr lang="en-US" sz="3600" dirty="0">
              <a:solidFill>
                <a:schemeClr val="bg1"/>
              </a:solidFill>
            </a:endParaRPr>
          </a:p>
        </p:txBody>
      </p:sp>
      <p:pic>
        <p:nvPicPr>
          <p:cNvPr id="2" name="Picture 1" descr="This Swarm of Search and Rescue Drones Can Explore Without Human Help |  Discover Magazine">
            <a:extLst>
              <a:ext uri="{FF2B5EF4-FFF2-40B4-BE49-F238E27FC236}">
                <a16:creationId xmlns:a16="http://schemas.microsoft.com/office/drawing/2014/main" id="{BAEEC2C6-708C-CD5F-E780-E9C20CA7A7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367"/>
          <a:stretch>
            <a:fillRect/>
          </a:stretch>
        </p:blipFill>
        <p:spPr bwMode="auto">
          <a:xfrm>
            <a:off x="188088" y="2912870"/>
            <a:ext cx="2861081" cy="2240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9A1F3AA-39D6-5AA4-E580-FC211F16B986}"/>
              </a:ext>
            </a:extLst>
          </p:cNvPr>
          <p:cNvSpPr txBox="1"/>
          <p:nvPr/>
        </p:nvSpPr>
        <p:spPr>
          <a:xfrm>
            <a:off x="798531" y="5153150"/>
            <a:ext cx="16401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 err="1"/>
              <a:t>Crazyflies</a:t>
            </a:r>
            <a:endParaRPr lang="en-US" b="1" i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12553C-5CA2-F4FF-6AB1-10C003553F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32096" y="1540679"/>
            <a:ext cx="6461373" cy="5010963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833416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EFB8B1-629E-997F-21A8-72AE685BF6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CDE12D5A-59FE-C598-3489-886096B4B7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ln w="15240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B6887735-022D-24E2-775D-6CEEAF6ED4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479425"/>
            <a:ext cx="10247311" cy="685800"/>
          </a:xfrm>
          <a:prstGeom prst="rect">
            <a:avLst/>
          </a:prstGeom>
          <a:solidFill>
            <a:srgbClr val="00463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latin typeface="Arial" charset="0"/>
              <a:ea typeface="ＭＳ Ｐゴシック" pitchFamily="1" charset="-128"/>
              <a:cs typeface="+mn-cs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6E879105-565D-C295-9A0C-0BA09EC8AF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514350"/>
            <a:ext cx="8288337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Case Study: The </a:t>
            </a:r>
            <a:r>
              <a:rPr lang="en-US" sz="3600" dirty="0" err="1">
                <a:solidFill>
                  <a:schemeClr val="bg1"/>
                </a:solidFill>
              </a:rPr>
              <a:t>HeRo</a:t>
            </a:r>
            <a:endParaRPr lang="en-US" sz="3600" dirty="0">
              <a:solidFill>
                <a:schemeClr val="bg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1F8C7F6-3A7C-E4E0-FD75-BEEFB5789E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582" y="2275479"/>
            <a:ext cx="2597159" cy="287767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4B7DFA3-589A-8D50-74B7-318AD4027CCF}"/>
              </a:ext>
            </a:extLst>
          </p:cNvPr>
          <p:cNvSpPr txBox="1"/>
          <p:nvPr/>
        </p:nvSpPr>
        <p:spPr>
          <a:xfrm>
            <a:off x="798531" y="5153150"/>
            <a:ext cx="11608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 err="1"/>
              <a:t>HeRos</a:t>
            </a:r>
            <a:endParaRPr lang="en-US" b="1" i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58F850-E0E0-B9B9-0AE2-1A6F4A0578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9232" y="1595159"/>
            <a:ext cx="3765952" cy="4660366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E3350C4-46A8-B326-E759-08639074E025}"/>
              </a:ext>
            </a:extLst>
          </p:cNvPr>
          <p:cNvSpPr txBox="1"/>
          <p:nvPr/>
        </p:nvSpPr>
        <p:spPr>
          <a:xfrm>
            <a:off x="7852528" y="6255525"/>
            <a:ext cx="18838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err="1"/>
              <a:t>Rezeck</a:t>
            </a:r>
            <a:r>
              <a:rPr lang="en-US" sz="1600" i="1" dirty="0"/>
              <a:t> et al. 2022</a:t>
            </a:r>
          </a:p>
        </p:txBody>
      </p:sp>
    </p:spTree>
    <p:extLst>
      <p:ext uri="{BB962C8B-B14F-4D97-AF65-F5344CB8AC3E}">
        <p14:creationId xmlns:p14="http://schemas.microsoft.com/office/powerpoint/2010/main" val="196123498"/>
      </p:ext>
    </p:extLst>
  </p:cSld>
  <p:clrMapOvr>
    <a:masterClrMapping/>
  </p:clrMapOvr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stealth" w="lg" len="lg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1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stealth" w="lg" len="lg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1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20468</TotalTime>
  <Words>246</Words>
  <Application>Microsoft Macintosh PowerPoint</Application>
  <PresentationFormat>Widescreen</PresentationFormat>
  <Paragraphs>48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5" baseType="lpstr">
      <vt:lpstr>Arial</vt:lpstr>
      <vt:lpstr>Blank Presentation</vt:lpstr>
      <vt:lpstr>ECE693H, Spring 2025: Multi-robot System Design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>cade lab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for your Cover</dc:title>
  <dc:subject/>
  <dc:creator>cade lab</dc:creator>
  <cp:keywords/>
  <dc:description/>
  <cp:lastModifiedBy>Daniel Drew</cp:lastModifiedBy>
  <cp:revision>589</cp:revision>
  <dcterms:created xsi:type="dcterms:W3CDTF">2011-02-07T17:37:21Z</dcterms:created>
  <dcterms:modified xsi:type="dcterms:W3CDTF">2024-12-31T10:29:00Z</dcterms:modified>
  <cp:category/>
</cp:coreProperties>
</file>

<file path=docProps/thumbnail.jpeg>
</file>